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9FE4"/>
    <a:srgbClr val="FEEDE3"/>
    <a:srgbClr val="5B9BD5"/>
    <a:srgbClr val="FDCBCB"/>
    <a:srgbClr val="FBA3A3"/>
    <a:srgbClr val="FA82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1360269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2563297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2142816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3530898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5699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2331578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3821591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347906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85361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7918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1F7678-398F-4EE4-8061-BEB129D0D42E}"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1030036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91F7678-398F-4EE4-8061-BEB129D0D42E}" type="datetimeFigureOut">
              <a:rPr kumimoji="1" lang="ja-JP" altLang="en-US" smtClean="0"/>
              <a:t>2024/12/20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CE6B372-F23F-411F-B5AE-C5782F9FC103}" type="slidenum">
              <a:rPr kumimoji="1" lang="ja-JP" altLang="en-US" smtClean="0"/>
              <a:t>‹#›</a:t>
            </a:fld>
            <a:endParaRPr kumimoji="1" lang="ja-JP" altLang="en-US"/>
          </a:p>
        </p:txBody>
      </p:sp>
    </p:spTree>
    <p:extLst>
      <p:ext uri="{BB962C8B-B14F-4D97-AF65-F5344CB8AC3E}">
        <p14:creationId xmlns:p14="http://schemas.microsoft.com/office/powerpoint/2010/main" val="19120050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EDE3"/>
        </a:solidFill>
        <a:effectLst/>
      </p:bgPr>
    </p:bg>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0846"/>
            <a:ext cx="6858000" cy="652616"/>
          </a:xfrm>
          <a:prstGeom prst="rect">
            <a:avLst/>
          </a:prstGeom>
        </p:spPr>
      </p:pic>
      <p:pic>
        <p:nvPicPr>
          <p:cNvPr id="5" name="図 4"/>
          <p:cNvPicPr>
            <a:picLocks noChangeAspect="1"/>
          </p:cNvPicPr>
          <p:nvPr/>
        </p:nvPicPr>
        <p:blipFill rotWithShape="1">
          <a:blip r:embed="rId3" cstate="print">
            <a:extLst>
              <a:ext uri="{28A0092B-C50C-407E-A947-70E740481C1C}">
                <a14:useLocalDpi xmlns:a14="http://schemas.microsoft.com/office/drawing/2010/main" val="0"/>
              </a:ext>
            </a:extLst>
          </a:blip>
          <a:srcRect r="14537"/>
          <a:stretch/>
        </p:blipFill>
        <p:spPr>
          <a:xfrm>
            <a:off x="498475" y="2515400"/>
            <a:ext cx="5861050" cy="1142079"/>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78734" y="0"/>
            <a:ext cx="2700533" cy="539497"/>
          </a:xfrm>
          <a:prstGeom prst="rect">
            <a:avLst/>
          </a:prstGeom>
        </p:spPr>
      </p:pic>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868" y="1560332"/>
            <a:ext cx="6634264" cy="994297"/>
          </a:xfrm>
          <a:prstGeom prst="rect">
            <a:avLst/>
          </a:prstGeom>
        </p:spPr>
      </p:pic>
      <p:sp>
        <p:nvSpPr>
          <p:cNvPr id="9" name="角丸四角形 8"/>
          <p:cNvSpPr/>
          <p:nvPr/>
        </p:nvSpPr>
        <p:spPr>
          <a:xfrm>
            <a:off x="578175" y="4614462"/>
            <a:ext cx="1007111" cy="374852"/>
          </a:xfrm>
          <a:prstGeom prst="roundRect">
            <a:avLst/>
          </a:prstGeom>
          <a:solidFill>
            <a:srgbClr val="049FE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b="1" dirty="0">
                <a:latin typeface="+mj-ea"/>
                <a:ea typeface="+mj-ea"/>
              </a:rPr>
              <a:t>日 程</a:t>
            </a:r>
          </a:p>
        </p:txBody>
      </p:sp>
      <p:sp>
        <p:nvSpPr>
          <p:cNvPr id="10" name="角丸四角形 9"/>
          <p:cNvSpPr/>
          <p:nvPr/>
        </p:nvSpPr>
        <p:spPr>
          <a:xfrm>
            <a:off x="266700" y="4242103"/>
            <a:ext cx="1282700" cy="57720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dirty="0">
              <a:latin typeface="+mj-ea"/>
              <a:ea typeface="+mj-ea"/>
            </a:endParaRPr>
          </a:p>
        </p:txBody>
      </p:sp>
      <p:sp>
        <p:nvSpPr>
          <p:cNvPr id="11" name="正方形/長方形 10"/>
          <p:cNvSpPr/>
          <p:nvPr/>
        </p:nvSpPr>
        <p:spPr>
          <a:xfrm>
            <a:off x="175945" y="3659607"/>
            <a:ext cx="1388009" cy="523220"/>
          </a:xfrm>
          <a:prstGeom prst="rect">
            <a:avLst/>
          </a:prstGeom>
        </p:spPr>
        <p:txBody>
          <a:bodyPr wrap="none">
            <a:spAutoFit/>
          </a:bodyPr>
          <a:lstStyle/>
          <a:p>
            <a:pPr algn="ctr"/>
            <a:r>
              <a:rPr lang="en-US" altLang="ja-JP" sz="2800" b="1" dirty="0">
                <a:latin typeface="Arial" panose="020B0604020202020204" pitchFamily="34" charset="0"/>
                <a:ea typeface="Arial Unicode MS" panose="020B0604020202020204" pitchFamily="50" charset="-128"/>
                <a:cs typeface="Arial" panose="020B0604020202020204" pitchFamily="34" charset="0"/>
              </a:rPr>
              <a:t>ENTRY</a:t>
            </a:r>
            <a:endParaRPr lang="ja-JP" altLang="en-US" sz="2800" b="1" dirty="0">
              <a:latin typeface="Arial" panose="020B0604020202020204" pitchFamily="34" charset="0"/>
              <a:ea typeface="Arial Unicode MS" panose="020B0604020202020204" pitchFamily="50" charset="-128"/>
              <a:cs typeface="Arial" panose="020B0604020202020204" pitchFamily="34" charset="0"/>
            </a:endParaRPr>
          </a:p>
        </p:txBody>
      </p:sp>
      <p:pic>
        <p:nvPicPr>
          <p:cNvPr id="19" name="図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11601" y="1198459"/>
            <a:ext cx="3034798" cy="445849"/>
          </a:xfrm>
          <a:prstGeom prst="rect">
            <a:avLst/>
          </a:prstGeom>
        </p:spPr>
      </p:pic>
      <p:sp>
        <p:nvSpPr>
          <p:cNvPr id="20" name="角丸四角形 19"/>
          <p:cNvSpPr/>
          <p:nvPr/>
        </p:nvSpPr>
        <p:spPr>
          <a:xfrm>
            <a:off x="578175" y="5193787"/>
            <a:ext cx="1007111" cy="374852"/>
          </a:xfrm>
          <a:prstGeom prst="roundRect">
            <a:avLst/>
          </a:prstGeom>
          <a:solidFill>
            <a:srgbClr val="049FE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b="1" dirty="0">
                <a:latin typeface="+mj-ea"/>
                <a:ea typeface="+mj-ea"/>
              </a:rPr>
              <a:t>会 場</a:t>
            </a:r>
          </a:p>
        </p:txBody>
      </p:sp>
      <p:sp>
        <p:nvSpPr>
          <p:cNvPr id="24" name="角丸四角形 23"/>
          <p:cNvSpPr/>
          <p:nvPr/>
        </p:nvSpPr>
        <p:spPr>
          <a:xfrm>
            <a:off x="602239" y="6280965"/>
            <a:ext cx="1007111" cy="374852"/>
          </a:xfrm>
          <a:prstGeom prst="roundRect">
            <a:avLst/>
          </a:prstGeom>
          <a:solidFill>
            <a:srgbClr val="049FE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b="1" dirty="0">
                <a:latin typeface="+mj-ea"/>
                <a:ea typeface="+mj-ea"/>
              </a:rPr>
              <a:t>時 間</a:t>
            </a:r>
          </a:p>
        </p:txBody>
      </p:sp>
      <p:sp>
        <p:nvSpPr>
          <p:cNvPr id="30" name="正方形/長方形 29"/>
          <p:cNvSpPr/>
          <p:nvPr/>
        </p:nvSpPr>
        <p:spPr>
          <a:xfrm>
            <a:off x="638961" y="8719803"/>
            <a:ext cx="5961523" cy="261800"/>
          </a:xfrm>
          <a:prstGeom prst="rect">
            <a:avLst/>
          </a:prstGeom>
          <a:noFill/>
          <a:ln w="28575">
            <a:solidFill>
              <a:srgbClr val="049F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事前予約不要　　履歴書不要　　服装自由　　お子様連れ</a:t>
            </a:r>
            <a:r>
              <a:rPr lang="ja-JP" altLang="en-US" sz="1200" b="1" dirty="0">
                <a:solidFill>
                  <a:schemeClr val="tx1"/>
                </a:solidFill>
              </a:rPr>
              <a:t>ＯＫ</a:t>
            </a:r>
            <a:r>
              <a:rPr kumimoji="1" lang="ja-JP" altLang="en-US" sz="1200" b="1" dirty="0">
                <a:solidFill>
                  <a:schemeClr val="tx1"/>
                </a:solidFill>
              </a:rPr>
              <a:t>です！</a:t>
            </a:r>
          </a:p>
        </p:txBody>
      </p:sp>
      <p:sp>
        <p:nvSpPr>
          <p:cNvPr id="36" name="テキスト ボックス 35"/>
          <p:cNvSpPr txBox="1"/>
          <p:nvPr/>
        </p:nvSpPr>
        <p:spPr>
          <a:xfrm>
            <a:off x="1616608" y="3671639"/>
            <a:ext cx="5091423" cy="913070"/>
          </a:xfrm>
          <a:prstGeom prst="rect">
            <a:avLst/>
          </a:prstGeom>
          <a:noFill/>
        </p:spPr>
        <p:txBody>
          <a:bodyPr wrap="square" rtlCol="0">
            <a:spAutoFit/>
          </a:bodyPr>
          <a:lstStyle/>
          <a:p>
            <a:pPr algn="just">
              <a:lnSpc>
                <a:spcPts val="1600"/>
              </a:lnSpc>
            </a:pPr>
            <a:r>
              <a:rPr lang="ja-JP" altLang="en-US" sz="1000" dirty="0">
                <a:latin typeface="+mn-ea"/>
                <a:cs typeface="Arial" panose="020B0604020202020204" pitchFamily="34" charset="0"/>
              </a:rPr>
              <a:t>ご自身のキャリアを事前に採用エントリーにご登録いただくことで、今後当法人が求人募集をする際に、個人にオファーさせていただく採用エントリー制を導入しています。</a:t>
            </a:r>
          </a:p>
          <a:p>
            <a:pPr algn="just">
              <a:lnSpc>
                <a:spcPts val="1600"/>
              </a:lnSpc>
            </a:pPr>
            <a:r>
              <a:rPr lang="ja-JP" altLang="en-US" sz="1000" dirty="0">
                <a:latin typeface="+mn-ea"/>
                <a:cs typeface="Arial" panose="020B0604020202020204" pitchFamily="34" charset="0"/>
              </a:rPr>
              <a:t>すぐに就職を希望する方はもちろん、新たなチャレンジをお考えの方や、福祉業界にご興味をお持ちの方に向けたお仕事相談会を開催します。ぜひお気軽にご参加ください。</a:t>
            </a:r>
          </a:p>
        </p:txBody>
      </p:sp>
      <p:sp>
        <p:nvSpPr>
          <p:cNvPr id="37" name="テキスト ボックス 36"/>
          <p:cNvSpPr txBox="1"/>
          <p:nvPr/>
        </p:nvSpPr>
        <p:spPr>
          <a:xfrm>
            <a:off x="1875715" y="4315884"/>
            <a:ext cx="4748833" cy="830997"/>
          </a:xfrm>
          <a:prstGeom prst="rect">
            <a:avLst/>
          </a:prstGeom>
          <a:noFill/>
        </p:spPr>
        <p:txBody>
          <a:bodyPr wrap="square" rtlCol="0">
            <a:spAutoFit/>
          </a:bodyPr>
          <a:lstStyle/>
          <a:p>
            <a:r>
              <a:rPr lang="en-US" altLang="ja-JP" sz="3600" b="1" dirty="0">
                <a:latin typeface="+mj-ea"/>
              </a:rPr>
              <a:t>2025</a:t>
            </a:r>
            <a:r>
              <a:rPr lang="ja-JP" altLang="en-US" sz="2800" b="1" dirty="0">
                <a:latin typeface="+mj-ea"/>
              </a:rPr>
              <a:t>年</a:t>
            </a:r>
            <a:r>
              <a:rPr lang="ja-JP" altLang="en-US" sz="4000" b="1" dirty="0">
                <a:latin typeface="+mj-ea"/>
              </a:rPr>
              <a:t>　</a:t>
            </a:r>
            <a:r>
              <a:rPr lang="en-US" altLang="ja-JP" sz="4800" b="1">
                <a:latin typeface="+mj-ea"/>
              </a:rPr>
              <a:t>1</a:t>
            </a:r>
            <a:r>
              <a:rPr lang="ja-JP" altLang="en-US" sz="2800" b="1">
                <a:latin typeface="+mj-ea"/>
              </a:rPr>
              <a:t>月 </a:t>
            </a:r>
            <a:r>
              <a:rPr lang="ja-JP" altLang="en-US" sz="4000" b="1">
                <a:latin typeface="+mj-ea"/>
              </a:rPr>
              <a:t> </a:t>
            </a:r>
            <a:r>
              <a:rPr lang="en-US" altLang="ja-JP" sz="4800" b="1" dirty="0">
                <a:latin typeface="+mj-ea"/>
              </a:rPr>
              <a:t>19</a:t>
            </a:r>
            <a:r>
              <a:rPr lang="ja-JP" altLang="en-US" sz="2800" b="1" dirty="0">
                <a:latin typeface="+mj-ea"/>
              </a:rPr>
              <a:t>日 </a:t>
            </a:r>
            <a:r>
              <a:rPr lang="en-US" altLang="ja-JP" sz="2800" b="1" dirty="0">
                <a:latin typeface="+mj-ea"/>
              </a:rPr>
              <a:t>(</a:t>
            </a:r>
            <a:r>
              <a:rPr lang="ja-JP" altLang="en-US" sz="2800" b="1" dirty="0">
                <a:solidFill>
                  <a:srgbClr val="FF0000"/>
                </a:solidFill>
                <a:latin typeface="+mj-ea"/>
              </a:rPr>
              <a:t>日</a:t>
            </a:r>
            <a:r>
              <a:rPr lang="en-US" altLang="ja-JP" sz="2800" b="1" dirty="0">
                <a:latin typeface="+mj-ea"/>
              </a:rPr>
              <a:t>)</a:t>
            </a:r>
            <a:endParaRPr lang="ja-JP" altLang="en-US" sz="2800" b="1" dirty="0">
              <a:latin typeface="+mj-ea"/>
            </a:endParaRPr>
          </a:p>
        </p:txBody>
      </p:sp>
      <p:sp>
        <p:nvSpPr>
          <p:cNvPr id="38" name="テキスト ボックス 37"/>
          <p:cNvSpPr txBox="1"/>
          <p:nvPr/>
        </p:nvSpPr>
        <p:spPr>
          <a:xfrm>
            <a:off x="1827587" y="5014489"/>
            <a:ext cx="4870417" cy="707886"/>
          </a:xfrm>
          <a:prstGeom prst="rect">
            <a:avLst/>
          </a:prstGeom>
          <a:noFill/>
        </p:spPr>
        <p:txBody>
          <a:bodyPr wrap="square" rtlCol="0">
            <a:spAutoFit/>
          </a:bodyPr>
          <a:lstStyle/>
          <a:p>
            <a:r>
              <a:rPr lang="ja-JP" altLang="en-US" sz="2400" b="1" dirty="0"/>
              <a:t>志摩シルバーケア豊壽園</a:t>
            </a:r>
            <a:endParaRPr lang="en-US" altLang="ja-JP" sz="2400" b="1" dirty="0"/>
          </a:p>
          <a:p>
            <a:r>
              <a:rPr lang="ja-JP" altLang="en-US" sz="1600" dirty="0">
                <a:latin typeface="+mj-ea"/>
              </a:rPr>
              <a:t>（</a:t>
            </a:r>
            <a:r>
              <a:rPr lang="ja-JP" altLang="en-US" sz="1600" dirty="0">
                <a:solidFill>
                  <a:srgbClr val="333333"/>
                </a:solidFill>
                <a:latin typeface="Quicksand"/>
              </a:rPr>
              <a:t>志摩市阿児町神明</a:t>
            </a:r>
            <a:r>
              <a:rPr lang="en-US" altLang="ja-JP" sz="1600" dirty="0">
                <a:solidFill>
                  <a:srgbClr val="333333"/>
                </a:solidFill>
                <a:latin typeface="Calibri 本文"/>
              </a:rPr>
              <a:t>878-39</a:t>
            </a:r>
            <a:r>
              <a:rPr lang="ja-JP" altLang="en-US" sz="1600" dirty="0">
                <a:latin typeface="+mj-ea"/>
              </a:rPr>
              <a:t>）</a:t>
            </a:r>
            <a:endParaRPr lang="en-US" altLang="ja-JP" dirty="0">
              <a:latin typeface="+mj-ea"/>
            </a:endParaRPr>
          </a:p>
        </p:txBody>
      </p:sp>
      <p:sp>
        <p:nvSpPr>
          <p:cNvPr id="39" name="テキスト ボックス 38"/>
          <p:cNvSpPr txBox="1"/>
          <p:nvPr/>
        </p:nvSpPr>
        <p:spPr>
          <a:xfrm>
            <a:off x="1911811" y="6207974"/>
            <a:ext cx="2277185" cy="523220"/>
          </a:xfrm>
          <a:prstGeom prst="rect">
            <a:avLst/>
          </a:prstGeom>
          <a:noFill/>
        </p:spPr>
        <p:txBody>
          <a:bodyPr wrap="square" rtlCol="0">
            <a:spAutoFit/>
          </a:bodyPr>
          <a:lstStyle/>
          <a:p>
            <a:r>
              <a:rPr lang="en-US" altLang="ja-JP" sz="2800" b="1" dirty="0">
                <a:latin typeface="+mj-ea"/>
              </a:rPr>
              <a:t>10:00</a:t>
            </a:r>
            <a:r>
              <a:rPr lang="ja-JP" altLang="en-US" sz="2800" b="1" dirty="0">
                <a:latin typeface="+mj-ea"/>
              </a:rPr>
              <a:t>～</a:t>
            </a:r>
            <a:r>
              <a:rPr lang="en-US" altLang="ja-JP" sz="2800" b="1" dirty="0">
                <a:latin typeface="+mj-ea"/>
              </a:rPr>
              <a:t>16:00</a:t>
            </a:r>
            <a:endParaRPr lang="ja-JP" altLang="en-US" sz="2800" b="1" dirty="0">
              <a:latin typeface="+mj-ea"/>
            </a:endParaRPr>
          </a:p>
        </p:txBody>
      </p:sp>
      <p:sp>
        <p:nvSpPr>
          <p:cNvPr id="32" name="テキスト ボックス 31"/>
          <p:cNvSpPr txBox="1"/>
          <p:nvPr/>
        </p:nvSpPr>
        <p:spPr>
          <a:xfrm>
            <a:off x="640435" y="7183524"/>
            <a:ext cx="4280218" cy="984885"/>
          </a:xfrm>
          <a:prstGeom prst="rect">
            <a:avLst/>
          </a:prstGeom>
          <a:noFill/>
        </p:spPr>
        <p:txBody>
          <a:bodyPr wrap="square" rtlCol="0">
            <a:spAutoFit/>
          </a:bodyPr>
          <a:lstStyle/>
          <a:p>
            <a:r>
              <a:rPr lang="ja-JP" altLang="en-US" sz="1300" b="1" dirty="0"/>
              <a:t>看護当直員　　　　　　　看護職員　　　　    ケアドライバー　　　　　　</a:t>
            </a:r>
            <a:endParaRPr lang="en-US" altLang="ja-JP" sz="1300" b="1" dirty="0"/>
          </a:p>
          <a:p>
            <a:r>
              <a:rPr lang="ja-JP" altLang="en-US" sz="1300" b="1" dirty="0"/>
              <a:t>介護職員　　　　　　　 　介護支援専門員　ケアアシスタント</a:t>
            </a:r>
            <a:endParaRPr lang="en-US" altLang="ja-JP" sz="1300" b="1" dirty="0"/>
          </a:p>
          <a:p>
            <a:r>
              <a:rPr lang="ja-JP" altLang="en-US" sz="1300" b="1" dirty="0"/>
              <a:t>福祉用具担当職員　 　訪問介護員　　　　クリーンスタッフ</a:t>
            </a:r>
            <a:endParaRPr lang="en-US" altLang="ja-JP" sz="1300" b="1" dirty="0"/>
          </a:p>
          <a:p>
            <a:endParaRPr lang="en-US" altLang="ja-JP" sz="1300" b="1" dirty="0"/>
          </a:p>
          <a:p>
            <a:endParaRPr kumimoji="1" lang="ja-JP" altLang="en-US" sz="600" b="1" dirty="0"/>
          </a:p>
        </p:txBody>
      </p:sp>
      <p:grpSp>
        <p:nvGrpSpPr>
          <p:cNvPr id="34" name="グループ化 33"/>
          <p:cNvGrpSpPr/>
          <p:nvPr/>
        </p:nvGrpSpPr>
        <p:grpSpPr>
          <a:xfrm>
            <a:off x="0" y="9030814"/>
            <a:ext cx="6858000" cy="875186"/>
            <a:chOff x="0" y="9030814"/>
            <a:chExt cx="6858000" cy="875186"/>
          </a:xfrm>
        </p:grpSpPr>
        <p:sp>
          <p:nvSpPr>
            <p:cNvPr id="35" name="正方形/長方形 34"/>
            <p:cNvSpPr/>
            <p:nvPr/>
          </p:nvSpPr>
          <p:spPr>
            <a:xfrm>
              <a:off x="0" y="9030814"/>
              <a:ext cx="6858000" cy="875186"/>
            </a:xfrm>
            <a:prstGeom prst="rect">
              <a:avLst/>
            </a:prstGeom>
            <a:solidFill>
              <a:srgbClr val="049F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105460" y="9313913"/>
              <a:ext cx="2685365" cy="346249"/>
            </a:xfrm>
            <a:prstGeom prst="rect">
              <a:avLst/>
            </a:prstGeom>
          </p:spPr>
          <p:txBody>
            <a:bodyPr wrap="square" anchor="ctr" anchorCtr="0">
              <a:spAutoFit/>
            </a:bodyPr>
            <a:lstStyle/>
            <a:p>
              <a:pPr algn="dist">
                <a:lnSpc>
                  <a:spcPct val="150000"/>
                </a:lnSpc>
              </a:pPr>
              <a:r>
                <a:rPr lang="ja-JP" altLang="en-US" sz="1200" dirty="0">
                  <a:solidFill>
                    <a:schemeClr val="bg1"/>
                  </a:solidFill>
                  <a:latin typeface="Segoe UI Black" panose="020B0A02040204020203" pitchFamily="34" charset="0"/>
                  <a:ea typeface="メイリオ" panose="020B0604030504040204" pitchFamily="50" charset="-128"/>
                  <a:cs typeface="Arial" panose="020B0604020202020204" pitchFamily="34" charset="0"/>
                </a:rPr>
                <a:t>法人本部：三重県津市本町</a:t>
              </a:r>
              <a:r>
                <a:rPr lang="en-US" altLang="ja-JP" sz="1200" dirty="0">
                  <a:solidFill>
                    <a:schemeClr val="bg1"/>
                  </a:solidFill>
                  <a:latin typeface="Segoe UI" panose="020B0502040204020203" pitchFamily="34" charset="0"/>
                  <a:ea typeface="Segoe UI Black" panose="020B0A02040204020203" pitchFamily="34" charset="0"/>
                  <a:cs typeface="Segoe UI" panose="020B0502040204020203" pitchFamily="34" charset="0"/>
                </a:rPr>
                <a:t>26</a:t>
              </a:r>
              <a:r>
                <a:rPr lang="ja-JP" altLang="en-US" sz="1200" dirty="0">
                  <a:solidFill>
                    <a:schemeClr val="bg1"/>
                  </a:solidFill>
                  <a:latin typeface="Segoe UI" panose="020B0502040204020203" pitchFamily="34" charset="0"/>
                  <a:ea typeface="Segoe UI Black" panose="020B0A02040204020203" pitchFamily="34" charset="0"/>
                  <a:cs typeface="Segoe UI" panose="020B0502040204020203" pitchFamily="34" charset="0"/>
                </a:rPr>
                <a:t>番</a:t>
              </a:r>
              <a:r>
                <a:rPr lang="en-US" altLang="ja-JP" sz="1200" dirty="0">
                  <a:solidFill>
                    <a:schemeClr val="bg1"/>
                  </a:solidFill>
                  <a:latin typeface="Segoe UI" panose="020B0502040204020203" pitchFamily="34" charset="0"/>
                  <a:ea typeface="Segoe UI Black" panose="020B0A02040204020203" pitchFamily="34" charset="0"/>
                  <a:cs typeface="Segoe UI" panose="020B0502040204020203" pitchFamily="34" charset="0"/>
                </a:rPr>
                <a:t>13</a:t>
              </a:r>
              <a:r>
                <a:rPr lang="ja-JP" altLang="en-US" sz="1200" dirty="0">
                  <a:solidFill>
                    <a:schemeClr val="bg1"/>
                  </a:solidFill>
                  <a:latin typeface="Segoe UI" panose="020B0502040204020203" pitchFamily="34" charset="0"/>
                  <a:ea typeface="Segoe UI Black" panose="020B0A02040204020203" pitchFamily="34" charset="0"/>
                  <a:cs typeface="Segoe UI" panose="020B0502040204020203" pitchFamily="34" charset="0"/>
                </a:rPr>
                <a:t>号</a:t>
              </a:r>
              <a:endParaRPr lang="ja-JP" altLang="en-US" sz="1200" dirty="0">
                <a:solidFill>
                  <a:schemeClr val="bg1"/>
                </a:solidFill>
                <a:latin typeface="Segoe UI" panose="020B0502040204020203" pitchFamily="34" charset="0"/>
                <a:ea typeface="メイリオ" panose="020B0604030504040204" pitchFamily="50" charset="-128"/>
                <a:cs typeface="Segoe UI" panose="020B0502040204020203" pitchFamily="34" charset="0"/>
              </a:endParaRPr>
            </a:p>
          </p:txBody>
        </p:sp>
        <p:sp>
          <p:nvSpPr>
            <p:cNvPr id="42" name="角丸四角形 41"/>
            <p:cNvSpPr/>
            <p:nvPr/>
          </p:nvSpPr>
          <p:spPr>
            <a:xfrm>
              <a:off x="165101" y="9069010"/>
              <a:ext cx="2544494" cy="3495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dist"/>
              <a:r>
                <a:rPr lang="ja-JP" altLang="en-US" sz="1600" b="1" dirty="0">
                  <a:solidFill>
                    <a:schemeClr val="bg1"/>
                  </a:solidFill>
                  <a:latin typeface="HG丸ｺﾞｼｯｸM-PRO" panose="020F0600000000000000" pitchFamily="50" charset="-128"/>
                  <a:ea typeface="HG丸ｺﾞｼｯｸM-PRO" panose="020F0600000000000000" pitchFamily="50" charset="-128"/>
                </a:rPr>
                <a:t>社会福祉法人 洗心福祉会</a:t>
              </a:r>
              <a:endParaRPr kumimoji="1" lang="ja-JP" altLang="en-US" sz="1600" b="1" dirty="0">
                <a:solidFill>
                  <a:schemeClr val="bg1"/>
                </a:solidFill>
                <a:latin typeface="HG丸ｺﾞｼｯｸM-PRO" panose="020F0600000000000000" pitchFamily="50" charset="-128"/>
                <a:ea typeface="HG丸ｺﾞｼｯｸM-PRO" panose="020F0600000000000000" pitchFamily="50" charset="-128"/>
              </a:endParaRPr>
            </a:p>
          </p:txBody>
        </p:sp>
        <p:pic>
          <p:nvPicPr>
            <p:cNvPr id="45" name="図 4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82590" y="9120740"/>
              <a:ext cx="695334" cy="695334"/>
            </a:xfrm>
            <a:prstGeom prst="rect">
              <a:avLst/>
            </a:prstGeom>
          </p:spPr>
        </p:pic>
        <p:sp>
          <p:nvSpPr>
            <p:cNvPr id="46" name="正方形/長方形 45"/>
            <p:cNvSpPr/>
            <p:nvPr/>
          </p:nvSpPr>
          <p:spPr>
            <a:xfrm>
              <a:off x="3562350" y="9107111"/>
              <a:ext cx="3183782" cy="71822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111868" y="9558165"/>
              <a:ext cx="2678957" cy="276999"/>
            </a:xfrm>
            <a:prstGeom prst="rect">
              <a:avLst/>
            </a:prstGeom>
            <a:noFill/>
          </p:spPr>
          <p:txBody>
            <a:bodyPr wrap="square" rtlCol="0">
              <a:spAutoFit/>
            </a:bodyPr>
            <a:lstStyle/>
            <a:p>
              <a:pPr algn="dist"/>
              <a:r>
                <a:rPr lang="en-US" altLang="ja-JP" sz="1200" b="1" dirty="0" err="1">
                  <a:solidFill>
                    <a:schemeClr val="bg1"/>
                  </a:solidFill>
                  <a:latin typeface="Airal"/>
                </a:rPr>
                <a:t>sensinHP</a:t>
              </a:r>
              <a:r>
                <a:rPr lang="ja-JP" altLang="en-US" sz="1200" b="1" dirty="0">
                  <a:solidFill>
                    <a:schemeClr val="bg1"/>
                  </a:solidFill>
                  <a:latin typeface="Airal"/>
                </a:rPr>
                <a:t> ： </a:t>
              </a:r>
              <a:r>
                <a:rPr lang="en-US" altLang="ja-JP" sz="1200" b="1" dirty="0">
                  <a:solidFill>
                    <a:schemeClr val="bg1"/>
                  </a:solidFill>
                  <a:latin typeface="Airal"/>
                </a:rPr>
                <a:t>https://www.sensin.or.jp/</a:t>
              </a:r>
              <a:endParaRPr lang="ja-JP" altLang="en-US" sz="1200" b="1" dirty="0">
                <a:solidFill>
                  <a:schemeClr val="bg1"/>
                </a:solidFill>
                <a:latin typeface="Airal"/>
              </a:endParaRPr>
            </a:p>
          </p:txBody>
        </p:sp>
        <p:sp>
          <p:nvSpPr>
            <p:cNvPr id="52" name="テキスト ボックス 51"/>
            <p:cNvSpPr txBox="1"/>
            <p:nvPr/>
          </p:nvSpPr>
          <p:spPr>
            <a:xfrm>
              <a:off x="3702465" y="9102162"/>
              <a:ext cx="2903552" cy="707886"/>
            </a:xfrm>
            <a:prstGeom prst="rect">
              <a:avLst/>
            </a:prstGeom>
            <a:noFill/>
          </p:spPr>
          <p:txBody>
            <a:bodyPr wrap="square" rtlCol="0">
              <a:spAutoFit/>
            </a:bodyPr>
            <a:lstStyle/>
            <a:p>
              <a:pPr algn="dist"/>
              <a:r>
                <a:rPr lang="ja-JP" altLang="en-US" sz="1400" b="1" dirty="0">
                  <a:solidFill>
                    <a:schemeClr val="bg1"/>
                  </a:solidFill>
                  <a:latin typeface="+mj-ea"/>
                </a:rPr>
                <a:t>説明会に関するお問合せはこちら</a:t>
              </a:r>
              <a:endParaRPr lang="en-US" altLang="ja-JP" sz="1400" b="1" dirty="0">
                <a:solidFill>
                  <a:schemeClr val="bg1"/>
                </a:solidFill>
                <a:latin typeface="+mj-ea"/>
              </a:endParaRPr>
            </a:p>
            <a:p>
              <a:pPr algn="dist"/>
              <a:r>
                <a:rPr lang="en-US" altLang="ja-JP" sz="1200" b="1" dirty="0">
                  <a:solidFill>
                    <a:schemeClr val="bg1"/>
                  </a:solidFill>
                  <a:latin typeface="Arial" panose="020B0604020202020204" pitchFamily="34" charset="0"/>
                  <a:ea typeface="Arial Unicode MS" panose="020B0604020202020204" pitchFamily="50" charset="-128"/>
                  <a:cs typeface="Arial" panose="020B0604020202020204" pitchFamily="34" charset="0"/>
                </a:rPr>
                <a:t>Tel :</a:t>
              </a:r>
              <a:r>
                <a:rPr lang="ja-JP" altLang="en-US" sz="1400" b="1" dirty="0">
                  <a:solidFill>
                    <a:schemeClr val="bg1"/>
                  </a:solidFill>
                  <a:latin typeface="Arial" panose="020B0604020202020204" pitchFamily="34" charset="0"/>
                  <a:ea typeface="Arial Unicode MS" panose="020B0604020202020204" pitchFamily="50" charset="-128"/>
                  <a:cs typeface="Arial" panose="020B0604020202020204" pitchFamily="34" charset="0"/>
                </a:rPr>
                <a:t> </a:t>
              </a:r>
              <a:r>
                <a:rPr lang="en-US" altLang="ja-JP" sz="1400" b="1" dirty="0">
                  <a:solidFill>
                    <a:schemeClr val="bg1"/>
                  </a:solidFill>
                  <a:latin typeface="Arial" panose="020B0604020202020204" pitchFamily="34" charset="0"/>
                  <a:ea typeface="Arial Unicode MS" panose="020B0604020202020204" pitchFamily="50" charset="-128"/>
                  <a:cs typeface="Arial" panose="020B0604020202020204" pitchFamily="34" charset="0"/>
                </a:rPr>
                <a:t>059-222-7700 </a:t>
              </a:r>
              <a:r>
                <a:rPr lang="en-US" altLang="ja-JP" sz="900" b="1" dirty="0">
                  <a:solidFill>
                    <a:schemeClr val="bg1"/>
                  </a:solidFill>
                  <a:latin typeface="+mj-ea"/>
                </a:rPr>
                <a:t>【</a:t>
              </a:r>
              <a:r>
                <a:rPr lang="ja-JP" altLang="en-US" sz="900" b="1" dirty="0">
                  <a:solidFill>
                    <a:schemeClr val="bg1"/>
                  </a:solidFill>
                  <a:latin typeface="+mj-ea"/>
                </a:rPr>
                <a:t>杉本・下田</a:t>
              </a:r>
              <a:r>
                <a:rPr lang="en-US" altLang="ja-JP" sz="900" b="1" dirty="0">
                  <a:solidFill>
                    <a:schemeClr val="bg1"/>
                  </a:solidFill>
                  <a:latin typeface="+mj-ea"/>
                </a:rPr>
                <a:t>】</a:t>
              </a:r>
            </a:p>
            <a:p>
              <a:pPr algn="dist"/>
              <a:r>
                <a:rPr lang="en-US" altLang="ja-JP" sz="1200" b="1" dirty="0">
                  <a:solidFill>
                    <a:schemeClr val="bg1"/>
                  </a:solidFill>
                  <a:latin typeface="Arial" panose="020B0604020202020204" pitchFamily="34" charset="0"/>
                  <a:cs typeface="Arial" panose="020B0604020202020204" pitchFamily="34" charset="0"/>
                </a:rPr>
                <a:t>Mail</a:t>
              </a:r>
              <a:r>
                <a:rPr lang="ja-JP" altLang="en-US" sz="1200" b="1" dirty="0">
                  <a:solidFill>
                    <a:schemeClr val="bg1"/>
                  </a:solidFill>
                  <a:latin typeface="Arial" panose="020B0604020202020204" pitchFamily="34" charset="0"/>
                  <a:cs typeface="Arial" panose="020B0604020202020204" pitchFamily="34" charset="0"/>
                </a:rPr>
                <a:t>：　</a:t>
              </a:r>
              <a:r>
                <a:rPr lang="en-US" altLang="ja-JP" sz="1200" b="1" dirty="0">
                  <a:solidFill>
                    <a:schemeClr val="bg1"/>
                  </a:solidFill>
                  <a:latin typeface="Arial" panose="020B0604020202020204" pitchFamily="34" charset="0"/>
                  <a:cs typeface="Arial" panose="020B0604020202020204" pitchFamily="34" charset="0"/>
                </a:rPr>
                <a:t>jinzaikanri@sensin.or.jp</a:t>
              </a:r>
              <a:endParaRPr lang="en-US" altLang="ja-JP" sz="1400" b="1" dirty="0">
                <a:solidFill>
                  <a:schemeClr val="bg1"/>
                </a:solidFill>
                <a:latin typeface="Arial" panose="020B0604020202020204" pitchFamily="34" charset="0"/>
                <a:cs typeface="Arial" panose="020B0604020202020204" pitchFamily="34" charset="0"/>
              </a:endParaRPr>
            </a:p>
          </p:txBody>
        </p:sp>
      </p:grpSp>
      <p:sp>
        <p:nvSpPr>
          <p:cNvPr id="43" name="テキスト ボックス 42">
            <a:extLst>
              <a:ext uri="{FF2B5EF4-FFF2-40B4-BE49-F238E27FC236}">
                <a16:creationId xmlns:a16="http://schemas.microsoft.com/office/drawing/2014/main" id="{7B275BA8-BDDF-462C-B3CE-C725F2D99229}"/>
              </a:ext>
            </a:extLst>
          </p:cNvPr>
          <p:cNvSpPr txBox="1"/>
          <p:nvPr/>
        </p:nvSpPr>
        <p:spPr>
          <a:xfrm>
            <a:off x="522547" y="6686513"/>
            <a:ext cx="1102360" cy="307777"/>
          </a:xfrm>
          <a:prstGeom prst="rect">
            <a:avLst/>
          </a:prstGeom>
          <a:noFill/>
        </p:spPr>
        <p:txBody>
          <a:bodyPr wrap="square" rtlCol="0">
            <a:spAutoFit/>
          </a:bodyPr>
          <a:lstStyle/>
          <a:p>
            <a:r>
              <a:rPr kumimoji="1" lang="en-US" altLang="ja-JP" sz="1400" b="1" dirty="0">
                <a:latin typeface="+mn-ea"/>
              </a:rPr>
              <a:t>【</a:t>
            </a:r>
            <a:r>
              <a:rPr kumimoji="1" lang="ja-JP" altLang="en-US" sz="1400" b="1" dirty="0">
                <a:latin typeface="+mn-ea"/>
              </a:rPr>
              <a:t>募集職種</a:t>
            </a:r>
            <a:r>
              <a:rPr kumimoji="1" lang="en-US" altLang="ja-JP" sz="1400" b="1" dirty="0">
                <a:latin typeface="+mn-ea"/>
              </a:rPr>
              <a:t>】</a:t>
            </a:r>
          </a:p>
        </p:txBody>
      </p:sp>
      <p:sp>
        <p:nvSpPr>
          <p:cNvPr id="49" name="テキスト ボックス 48">
            <a:extLst>
              <a:ext uri="{FF2B5EF4-FFF2-40B4-BE49-F238E27FC236}">
                <a16:creationId xmlns:a16="http://schemas.microsoft.com/office/drawing/2014/main" id="{1289DE89-0400-47E8-BFC2-039F4DA19336}"/>
              </a:ext>
            </a:extLst>
          </p:cNvPr>
          <p:cNvSpPr txBox="1"/>
          <p:nvPr/>
        </p:nvSpPr>
        <p:spPr>
          <a:xfrm>
            <a:off x="567355" y="6943147"/>
            <a:ext cx="1102360" cy="292388"/>
          </a:xfrm>
          <a:prstGeom prst="rect">
            <a:avLst/>
          </a:prstGeom>
          <a:noFill/>
        </p:spPr>
        <p:txBody>
          <a:bodyPr wrap="square" rtlCol="0">
            <a:spAutoFit/>
          </a:bodyPr>
          <a:lstStyle/>
          <a:p>
            <a:r>
              <a:rPr kumimoji="1" lang="ja-JP" altLang="en-US" sz="1300" b="1" dirty="0">
                <a:latin typeface="+mn-ea"/>
              </a:rPr>
              <a:t>（高齢者）</a:t>
            </a:r>
            <a:endParaRPr kumimoji="1" lang="en-US" altLang="ja-JP" sz="1300" b="1" dirty="0">
              <a:latin typeface="+mn-ea"/>
            </a:endParaRPr>
          </a:p>
        </p:txBody>
      </p:sp>
      <p:sp>
        <p:nvSpPr>
          <p:cNvPr id="54" name="テキスト ボックス 53">
            <a:extLst>
              <a:ext uri="{FF2B5EF4-FFF2-40B4-BE49-F238E27FC236}">
                <a16:creationId xmlns:a16="http://schemas.microsoft.com/office/drawing/2014/main" id="{7F3EB0B3-DAA1-452A-9E07-3E94FD1B805B}"/>
              </a:ext>
            </a:extLst>
          </p:cNvPr>
          <p:cNvSpPr txBox="1"/>
          <p:nvPr/>
        </p:nvSpPr>
        <p:spPr>
          <a:xfrm>
            <a:off x="594158" y="7906189"/>
            <a:ext cx="1102360" cy="307777"/>
          </a:xfrm>
          <a:prstGeom prst="rect">
            <a:avLst/>
          </a:prstGeom>
          <a:noFill/>
        </p:spPr>
        <p:txBody>
          <a:bodyPr wrap="square" rtlCol="0">
            <a:spAutoFit/>
          </a:bodyPr>
          <a:lstStyle/>
          <a:p>
            <a:r>
              <a:rPr kumimoji="1" lang="en-US" altLang="ja-JP" sz="1400" b="1" dirty="0"/>
              <a:t>【</a:t>
            </a:r>
            <a:r>
              <a:rPr lang="ja-JP" altLang="en-US" sz="1400" b="1" dirty="0"/>
              <a:t>勤務地</a:t>
            </a:r>
            <a:r>
              <a:rPr kumimoji="1" lang="en-US" altLang="ja-JP" sz="1400" b="1" dirty="0"/>
              <a:t>】</a:t>
            </a:r>
          </a:p>
        </p:txBody>
      </p:sp>
      <p:sp>
        <p:nvSpPr>
          <p:cNvPr id="55" name="テキスト ボックス 54">
            <a:extLst>
              <a:ext uri="{FF2B5EF4-FFF2-40B4-BE49-F238E27FC236}">
                <a16:creationId xmlns:a16="http://schemas.microsoft.com/office/drawing/2014/main" id="{2B80767D-1114-416A-AE3E-25A0B5C904E7}"/>
              </a:ext>
            </a:extLst>
          </p:cNvPr>
          <p:cNvSpPr txBox="1"/>
          <p:nvPr/>
        </p:nvSpPr>
        <p:spPr>
          <a:xfrm>
            <a:off x="618489" y="8174327"/>
            <a:ext cx="5741035" cy="292388"/>
          </a:xfrm>
          <a:prstGeom prst="rect">
            <a:avLst/>
          </a:prstGeom>
          <a:noFill/>
        </p:spPr>
        <p:txBody>
          <a:bodyPr wrap="square" rtlCol="0">
            <a:spAutoFit/>
          </a:bodyPr>
          <a:lstStyle/>
          <a:p>
            <a:r>
              <a:rPr kumimoji="1" lang="ja-JP" altLang="en-US" sz="1300" b="1" dirty="0"/>
              <a:t>志摩市阿児町・大王町・</a:t>
            </a:r>
            <a:r>
              <a:rPr lang="ja-JP" altLang="en-US" sz="1300" b="1" dirty="0"/>
              <a:t>浜島町、伊勢市二見町</a:t>
            </a:r>
            <a:endParaRPr kumimoji="1" lang="ja-JP" altLang="en-US" sz="1300" b="1" dirty="0"/>
          </a:p>
        </p:txBody>
      </p:sp>
      <p:sp>
        <p:nvSpPr>
          <p:cNvPr id="6" name="テキスト ボックス 5">
            <a:extLst>
              <a:ext uri="{FF2B5EF4-FFF2-40B4-BE49-F238E27FC236}">
                <a16:creationId xmlns:a16="http://schemas.microsoft.com/office/drawing/2014/main" id="{A573F1EC-58B0-469B-BFD7-7F787DECE5DE}"/>
              </a:ext>
            </a:extLst>
          </p:cNvPr>
          <p:cNvSpPr txBox="1"/>
          <p:nvPr/>
        </p:nvSpPr>
        <p:spPr>
          <a:xfrm>
            <a:off x="4041999" y="7900280"/>
            <a:ext cx="3429000" cy="538609"/>
          </a:xfrm>
          <a:prstGeom prst="rect">
            <a:avLst/>
          </a:prstGeom>
          <a:noFill/>
        </p:spPr>
        <p:txBody>
          <a:bodyPr wrap="square" rtlCol="0">
            <a:spAutoFit/>
          </a:bodyPr>
          <a:lstStyle/>
          <a:p>
            <a:r>
              <a:rPr lang="ja-JP" altLang="en-US" sz="1100" b="1" u="sng" dirty="0">
                <a:solidFill>
                  <a:srgbClr val="FF0000"/>
                </a:solidFill>
              </a:rPr>
              <a:t>★★パート歓迎★★　</a:t>
            </a:r>
            <a:r>
              <a:rPr lang="ja-JP" altLang="en-US" sz="1100" b="1" dirty="0">
                <a:solidFill>
                  <a:srgbClr val="FF0000"/>
                </a:solidFill>
              </a:rPr>
              <a:t>　</a:t>
            </a:r>
            <a:r>
              <a:rPr lang="ja-JP" altLang="en-US" sz="1100" dirty="0"/>
              <a:t>時間・日数など応相談</a:t>
            </a:r>
            <a:endParaRPr lang="en-US" altLang="ja-JP" sz="1100" dirty="0"/>
          </a:p>
          <a:p>
            <a:endParaRPr kumimoji="1" lang="ja-JP" altLang="en-US" dirty="0"/>
          </a:p>
        </p:txBody>
      </p:sp>
      <p:sp>
        <p:nvSpPr>
          <p:cNvPr id="3" name="テキスト ボックス 2">
            <a:extLst>
              <a:ext uri="{FF2B5EF4-FFF2-40B4-BE49-F238E27FC236}">
                <a16:creationId xmlns:a16="http://schemas.microsoft.com/office/drawing/2014/main" id="{7C6544A0-0A46-47E9-BC56-FB3DC95CCEC0}"/>
              </a:ext>
            </a:extLst>
          </p:cNvPr>
          <p:cNvSpPr txBox="1"/>
          <p:nvPr/>
        </p:nvSpPr>
        <p:spPr>
          <a:xfrm>
            <a:off x="642554" y="8413857"/>
            <a:ext cx="5522495" cy="280718"/>
          </a:xfrm>
          <a:prstGeom prst="rect">
            <a:avLst/>
          </a:prstGeom>
          <a:noFill/>
        </p:spPr>
        <p:txBody>
          <a:bodyPr wrap="square" rtlCol="0">
            <a:spAutoFit/>
          </a:bodyPr>
          <a:lstStyle/>
          <a:p>
            <a:pPr algn="just">
              <a:lnSpc>
                <a:spcPts val="1600"/>
              </a:lnSpc>
            </a:pPr>
            <a:r>
              <a:rPr lang="en-US" altLang="ja-JP" sz="1100" dirty="0">
                <a:latin typeface="ＭＳ Ｐゴシック 本文"/>
                <a:ea typeface="MS UI Gothic" panose="020B0600070205080204" pitchFamily="50" charset="-128"/>
                <a:cs typeface="Arial" panose="020B0604020202020204" pitchFamily="34" charset="0"/>
              </a:rPr>
              <a:t>※ </a:t>
            </a:r>
            <a:r>
              <a:rPr lang="ja-JP" altLang="en-US" sz="1100" dirty="0">
                <a:latin typeface="ＭＳ Ｐゴシック 本文"/>
                <a:ea typeface="MS UI Gothic" panose="020B0600070205080204" pitchFamily="50" charset="-128"/>
                <a:cs typeface="Arial" panose="020B0604020202020204" pitchFamily="34" charset="0"/>
              </a:rPr>
              <a:t>当日に面接試験をご希望の方は事前予約が必要です。下記までお電話にてお申込みください。</a:t>
            </a:r>
          </a:p>
        </p:txBody>
      </p:sp>
      <p:sp>
        <p:nvSpPr>
          <p:cNvPr id="47" name="テキスト ボックス 46">
            <a:extLst>
              <a:ext uri="{FF2B5EF4-FFF2-40B4-BE49-F238E27FC236}">
                <a16:creationId xmlns:a16="http://schemas.microsoft.com/office/drawing/2014/main" id="{37EC3A2E-4A43-455E-888A-C757DCC484EE}"/>
              </a:ext>
            </a:extLst>
          </p:cNvPr>
          <p:cNvSpPr txBox="1"/>
          <p:nvPr/>
        </p:nvSpPr>
        <p:spPr>
          <a:xfrm>
            <a:off x="554102" y="5714005"/>
            <a:ext cx="6107171" cy="489045"/>
          </a:xfrm>
          <a:prstGeom prst="rect">
            <a:avLst/>
          </a:prstGeom>
          <a:noFill/>
          <a:ln w="28575">
            <a:solidFill>
              <a:schemeClr val="tx1">
                <a:lumMod val="75000"/>
                <a:lumOff val="25000"/>
              </a:schemeClr>
            </a:solidFill>
            <a:prstDash val="lgDash"/>
          </a:ln>
        </p:spPr>
        <p:txBody>
          <a:bodyPr wrap="square" rtlCol="0">
            <a:spAutoFit/>
          </a:bodyPr>
          <a:lstStyle/>
          <a:p>
            <a:pPr algn="just">
              <a:lnSpc>
                <a:spcPts val="1600"/>
              </a:lnSpc>
            </a:pPr>
            <a:r>
              <a:rPr lang="ja-JP" altLang="en-US" sz="1200" dirty="0">
                <a:latin typeface="ＭＳ Ｐゴシック 本文"/>
                <a:ea typeface="MS UI Gothic" panose="020B0600070205080204" pitchFamily="50" charset="-128"/>
                <a:cs typeface="Arial" panose="020B0604020202020204" pitchFamily="34" charset="0"/>
              </a:rPr>
              <a:t>　　</a:t>
            </a:r>
            <a:r>
              <a:rPr lang="en-US" altLang="ja-JP" sz="1200" dirty="0">
                <a:latin typeface="ＭＳ Ｐゴシック 本文"/>
                <a:ea typeface="MS UI Gothic" panose="020B0600070205080204" pitchFamily="50" charset="-128"/>
                <a:cs typeface="Arial" panose="020B0604020202020204" pitchFamily="34" charset="0"/>
              </a:rPr>
              <a:t>※ </a:t>
            </a:r>
            <a:r>
              <a:rPr lang="ja-JP" altLang="en-US" sz="1200" dirty="0">
                <a:latin typeface="ＭＳ Ｐゴシック 本文"/>
                <a:ea typeface="MS UI Gothic" panose="020B0600070205080204" pitchFamily="50" charset="-128"/>
                <a:cs typeface="Arial" panose="020B0604020202020204" pitchFamily="34" charset="0"/>
              </a:rPr>
              <a:t>ご来場が難しい方には事前予約制で</a:t>
            </a:r>
            <a:r>
              <a:rPr lang="ja-JP" altLang="en-US" sz="1400" b="1" dirty="0">
                <a:solidFill>
                  <a:srgbClr val="FF0000"/>
                </a:solidFill>
                <a:latin typeface="ＭＳ Ｐゴシック 本文"/>
                <a:ea typeface="MS UI Gothic" panose="020B0600070205080204" pitchFamily="50" charset="-128"/>
                <a:cs typeface="Arial" panose="020B0604020202020204" pitchFamily="34" charset="0"/>
              </a:rPr>
              <a:t>オンライン（</a:t>
            </a:r>
            <a:r>
              <a:rPr lang="en-US" altLang="ja-JP" sz="1400" b="1" dirty="0">
                <a:solidFill>
                  <a:srgbClr val="FF0000"/>
                </a:solidFill>
                <a:latin typeface="ＭＳ Ｐゴシック 本文"/>
                <a:ea typeface="MS UI Gothic" panose="020B0600070205080204" pitchFamily="50" charset="-128"/>
                <a:cs typeface="Arial" panose="020B0604020202020204" pitchFamily="34" charset="0"/>
              </a:rPr>
              <a:t>Zoom</a:t>
            </a:r>
            <a:r>
              <a:rPr lang="ja-JP" altLang="en-US" sz="1400" b="1" dirty="0">
                <a:solidFill>
                  <a:srgbClr val="FF0000"/>
                </a:solidFill>
                <a:latin typeface="ＭＳ Ｐゴシック 本文"/>
                <a:ea typeface="MS UI Gothic" panose="020B0600070205080204" pitchFamily="50" charset="-128"/>
                <a:cs typeface="Arial" panose="020B0604020202020204" pitchFamily="34" charset="0"/>
              </a:rPr>
              <a:t>）</a:t>
            </a:r>
            <a:r>
              <a:rPr lang="ja-JP" altLang="en-US" sz="1200" dirty="0">
                <a:latin typeface="ＭＳ Ｐゴシック 本文"/>
                <a:ea typeface="MS UI Gothic" panose="020B0600070205080204" pitchFamily="50" charset="-128"/>
                <a:cs typeface="Arial" panose="020B0604020202020204" pitchFamily="34" charset="0"/>
              </a:rPr>
              <a:t>での相談も受け付けております。</a:t>
            </a:r>
            <a:endParaRPr lang="en-US" altLang="ja-JP" sz="1200" dirty="0">
              <a:latin typeface="ＭＳ Ｐゴシック 本文"/>
              <a:ea typeface="MS UI Gothic" panose="020B0600070205080204" pitchFamily="50" charset="-128"/>
              <a:cs typeface="Arial" panose="020B0604020202020204" pitchFamily="34" charset="0"/>
            </a:endParaRPr>
          </a:p>
          <a:p>
            <a:pPr algn="just">
              <a:lnSpc>
                <a:spcPts val="1600"/>
              </a:lnSpc>
            </a:pPr>
            <a:r>
              <a:rPr lang="ja-JP" altLang="en-US" sz="1200" dirty="0">
                <a:latin typeface="ＭＳ Ｐゴシック 本文"/>
                <a:ea typeface="MS UI Gothic" panose="020B0600070205080204" pitchFamily="50" charset="-128"/>
                <a:cs typeface="Arial" panose="020B0604020202020204" pitchFamily="34" charset="0"/>
              </a:rPr>
              <a:t>　　　　　予約していただきました方には</a:t>
            </a:r>
            <a:r>
              <a:rPr lang="en-US" altLang="ja-JP" sz="1200" dirty="0">
                <a:latin typeface="ＭＳ Ｐゴシック 本文"/>
                <a:ea typeface="MS UI Gothic" panose="020B0600070205080204" pitchFamily="50" charset="-128"/>
                <a:cs typeface="Arial" panose="020B0604020202020204" pitchFamily="34" charset="0"/>
              </a:rPr>
              <a:t>Zoom</a:t>
            </a:r>
            <a:r>
              <a:rPr lang="ja-JP" altLang="en-US" sz="1200" dirty="0">
                <a:latin typeface="ＭＳ Ｐゴシック 本文"/>
                <a:ea typeface="MS UI Gothic" panose="020B0600070205080204" pitchFamily="50" charset="-128"/>
                <a:cs typeface="Arial" panose="020B0604020202020204" pitchFamily="34" charset="0"/>
              </a:rPr>
              <a:t>の</a:t>
            </a:r>
            <a:r>
              <a:rPr lang="en-US" altLang="ja-JP" sz="1200" dirty="0">
                <a:latin typeface="ＭＳ Ｐゴシック 本文"/>
                <a:ea typeface="MS UI Gothic" panose="020B0600070205080204" pitchFamily="50" charset="-128"/>
                <a:cs typeface="Arial" panose="020B0604020202020204" pitchFamily="34" charset="0"/>
              </a:rPr>
              <a:t>ID</a:t>
            </a:r>
            <a:r>
              <a:rPr lang="ja-JP" altLang="en-US" sz="1200" dirty="0">
                <a:latin typeface="ＭＳ Ｐゴシック 本文"/>
                <a:ea typeface="MS UI Gothic" panose="020B0600070205080204" pitchFamily="50" charset="-128"/>
                <a:cs typeface="Arial" panose="020B0604020202020204" pitchFamily="34" charset="0"/>
              </a:rPr>
              <a:t>とパスワードをお伝えさせていただきます。</a:t>
            </a:r>
          </a:p>
        </p:txBody>
      </p:sp>
      <p:sp>
        <p:nvSpPr>
          <p:cNvPr id="48" name="テキスト ボックス 47">
            <a:extLst>
              <a:ext uri="{FF2B5EF4-FFF2-40B4-BE49-F238E27FC236}">
                <a16:creationId xmlns:a16="http://schemas.microsoft.com/office/drawing/2014/main" id="{F7E77E2A-3B4B-44F9-B10F-7A9E32A7E0ED}"/>
              </a:ext>
            </a:extLst>
          </p:cNvPr>
          <p:cNvSpPr txBox="1"/>
          <p:nvPr/>
        </p:nvSpPr>
        <p:spPr>
          <a:xfrm>
            <a:off x="4992845" y="6871402"/>
            <a:ext cx="905749" cy="358175"/>
          </a:xfrm>
          <a:prstGeom prst="rect">
            <a:avLst/>
          </a:prstGeom>
          <a:noFill/>
        </p:spPr>
        <p:txBody>
          <a:bodyPr wrap="square" rtlCol="0">
            <a:spAutoFit/>
          </a:bodyPr>
          <a:lstStyle/>
          <a:p>
            <a:pPr>
              <a:lnSpc>
                <a:spcPct val="150000"/>
              </a:lnSpc>
            </a:pPr>
            <a:r>
              <a:rPr lang="ja-JP" altLang="en-US" sz="1300" b="1" dirty="0"/>
              <a:t>（保育）</a:t>
            </a:r>
            <a:endParaRPr lang="en-US" altLang="ja-JP" sz="1300" b="1" dirty="0"/>
          </a:p>
        </p:txBody>
      </p:sp>
      <p:sp>
        <p:nvSpPr>
          <p:cNvPr id="51" name="テキスト ボックス 50">
            <a:extLst>
              <a:ext uri="{FF2B5EF4-FFF2-40B4-BE49-F238E27FC236}">
                <a16:creationId xmlns:a16="http://schemas.microsoft.com/office/drawing/2014/main" id="{0781E81A-F39D-456D-96E4-4098996D97F1}"/>
              </a:ext>
            </a:extLst>
          </p:cNvPr>
          <p:cNvSpPr txBox="1"/>
          <p:nvPr/>
        </p:nvSpPr>
        <p:spPr>
          <a:xfrm>
            <a:off x="4836601" y="7207124"/>
            <a:ext cx="2277185" cy="292388"/>
          </a:xfrm>
          <a:prstGeom prst="rect">
            <a:avLst/>
          </a:prstGeom>
          <a:noFill/>
        </p:spPr>
        <p:txBody>
          <a:bodyPr wrap="square" rtlCol="0">
            <a:spAutoFit/>
          </a:bodyPr>
          <a:lstStyle/>
          <a:p>
            <a:r>
              <a:rPr lang="ja-JP" altLang="en-US" sz="1300" b="1" dirty="0"/>
              <a:t>　　保育士</a:t>
            </a:r>
            <a:endParaRPr lang="en-US" altLang="ja-JP" sz="1300" b="1" dirty="0"/>
          </a:p>
        </p:txBody>
      </p:sp>
    </p:spTree>
    <p:extLst>
      <p:ext uri="{BB962C8B-B14F-4D97-AF65-F5344CB8AC3E}">
        <p14:creationId xmlns:p14="http://schemas.microsoft.com/office/powerpoint/2010/main" val="19197519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923</TotalTime>
  <Words>337</Words>
  <Application>Microsoft Office PowerPoint</Application>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vt:i4>
      </vt:variant>
    </vt:vector>
  </HeadingPairs>
  <TitlesOfParts>
    <vt:vector size="16" baseType="lpstr">
      <vt:lpstr>Airal</vt:lpstr>
      <vt:lpstr>Arial Unicode MS</vt:lpstr>
      <vt:lpstr>Calibri 本文</vt:lpstr>
      <vt:lpstr>HG丸ｺﾞｼｯｸM-PRO</vt:lpstr>
      <vt:lpstr>ＭＳ Ｐゴシック</vt:lpstr>
      <vt:lpstr>ＭＳ Ｐゴシック 本文</vt:lpstr>
      <vt:lpstr>MS UI Gothic</vt:lpstr>
      <vt:lpstr>Quicksand</vt:lpstr>
      <vt:lpstr>メイリオ</vt:lpstr>
      <vt:lpstr>Arial</vt:lpstr>
      <vt:lpstr>Calibri</vt:lpstr>
      <vt:lpstr>Calibri Light</vt:lpstr>
      <vt:lpstr>Segoe UI</vt:lpstr>
      <vt:lpstr>Segoe UI Black</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user901</dc:creator>
  <cp:lastModifiedBy>SP0001@sensin.local</cp:lastModifiedBy>
  <cp:revision>69</cp:revision>
  <cp:lastPrinted>2024-12-20T01:54:00Z</cp:lastPrinted>
  <dcterms:created xsi:type="dcterms:W3CDTF">2022-11-09T00:54:53Z</dcterms:created>
  <dcterms:modified xsi:type="dcterms:W3CDTF">2024-12-20T01:57:42Z</dcterms:modified>
</cp:coreProperties>
</file>